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071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16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8"/>
    <a:srgbClr val="C92D42"/>
    <a:srgbClr val="086CBE"/>
    <a:srgbClr val="0B7DBB"/>
    <a:srgbClr val="25215F"/>
    <a:srgbClr val="08569C"/>
    <a:srgbClr val="C9D1DD"/>
    <a:srgbClr val="7D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397" y="53"/>
      </p:cViewPr>
      <p:guideLst>
        <p:guide orient="horz" pos="2160"/>
        <p:guide pos="3840"/>
        <p:guide pos="2071"/>
        <p:guide pos="302"/>
        <p:guide pos="1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006041-5272-1616-7092-0A97F4718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9548D92-FDD2-D634-8D8C-40C813CC6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DF0E5BF-37C6-4E08-827C-32EA7B30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080B08-E974-3E62-EFDB-75CB0024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F003B5-A415-2AAD-D0AE-84560FA9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907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64DCF3-E8E4-F86B-6709-3743EE47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E4A348A-0BB2-A483-41EE-34908BD28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3DCE26-249D-A0C6-A23C-990352DA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593D5A-8FA3-FBA3-647C-289FE9D5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8DCB2C0-8DE6-148C-0779-5F5C7FC6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803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05C43FD-20F7-4456-7363-17A86BCE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28AE741-5698-313B-F939-AD0527459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F74184-63C1-A80F-98D4-0ECBB759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601CF5-073F-851A-D34E-D579FECF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D9F321-B88F-4FEB-F622-14D32452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47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6F49C4-EC47-9873-DFE9-F60870A2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1F5967-F512-3AE5-B79A-24E17963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30CE14-D5A7-E6F7-EF7B-CA7D8338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55D5F7-381D-C9A2-021D-3C90844F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8DA1D4-787F-3334-C3C5-3F67874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86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D4E7B6-C341-484F-EDAD-ABF3957C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F601FB1-9E15-14A9-A9F5-DB99BAFA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3F46668-4656-C659-8FDB-765B9EE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1B8D2B-DDDB-2180-FA15-C8E0DB61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DF9541-5610-C4E1-0622-5A6669A6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41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9C0F64-0948-8BB4-54B9-0257D75D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90073D-0942-E0AC-8072-4C3A55DE8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7389D91-6166-0A4D-1F6B-55DE0EEDE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FF69117-FD32-B0F2-0819-13BD51E22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748F81-D610-28D6-3817-904CAD2E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7ABADA-9028-7ED3-3CCF-8198E85B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36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C93822-6F79-A874-EB01-FFEFD9DB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59F26CE-E3A3-5AEC-646F-EAC28512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C454FA-5DDF-88FA-449D-09F36E43E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8F6C9F6-6734-81F1-CBCF-DED5B4390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E6451BA-168E-F47E-0ADB-74615B6C2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01FB232-B728-F96A-33CC-15F59E74A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9DE22CC-3B8E-FB82-F757-14A6CADF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8A44924-8B81-C31C-7218-9417148B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981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41873C-72A8-E5F6-4A0C-3B888E95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30F50DE-D685-8EEC-3574-EC900CCE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59C3B20-2FC0-6FC3-9C41-F6817719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EE490AB-FCFC-C56A-5A35-5552ECF8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8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8F619CE-4963-BBDD-2521-A3A494BE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4FDB10C-59CD-57F5-BD3B-CB09A8EB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CA83D45-6D4A-738D-AD07-4D594EAD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39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DCD21C-7FC9-40E8-0D3F-F013997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248956-B60D-C1FE-A662-9E9F5924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C221DB7-9600-E34E-20F6-6E0A139EB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08176F-A828-318E-70A4-176682F5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591E4CD-7499-7755-618D-C516A9BB7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3A0C0CD-B3EB-5681-C259-69D18C4F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75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556419-5B41-31FA-62A1-FA668842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1F47686-A338-39CB-F224-2E0EF1895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7FE121C-7951-F301-C085-7C760C07B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D4686BB-0C1E-2858-3C34-CD36804A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95220C1-0B53-7ED4-5C8C-78E6541E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02FC8DB-79AD-D881-BA02-C97F506D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1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4B64579-D7EB-68C5-9B93-6F024ADF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D5128D7-C22D-1B44-029E-B92E55E5E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E66C06-2C6D-1E3E-1129-6989A97A6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AC616-366F-4F65-A45A-3BC0223F8FCE}" type="datetimeFigureOut">
              <a:rPr lang="hu-HU" smtClean="0"/>
              <a:t>2026. 03. 18.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E8B3CB-2316-0627-59C6-7B52B4964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5C1ACC-AC93-E8A9-D4B8-337B8C1E0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D3469-163C-40A7-8086-DB6CB56093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5.png"/><Relationship Id="rId3" Type="http://schemas.openxmlformats.org/officeDocument/2006/relationships/image" Target="../media/image18.png"/><Relationship Id="rId21" Type="http://schemas.openxmlformats.org/officeDocument/2006/relationships/image" Target="../media/image32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0.svg"/><Relationship Id="rId2" Type="http://schemas.openxmlformats.org/officeDocument/2006/relationships/image" Target="../media/image17.jp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12.svg"/><Relationship Id="rId23" Type="http://schemas.openxmlformats.org/officeDocument/2006/relationships/image" Target="../media/image34.svg"/><Relationship Id="rId10" Type="http://schemas.openxmlformats.org/officeDocument/2006/relationships/image" Target="../media/image25.png"/><Relationship Id="rId19" Type="http://schemas.openxmlformats.org/officeDocument/2006/relationships/image" Target="../media/image16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11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9.png"/><Relationship Id="rId18" Type="http://schemas.openxmlformats.org/officeDocument/2006/relationships/image" Target="../media/image32.svg"/><Relationship Id="rId3" Type="http://schemas.openxmlformats.org/officeDocument/2006/relationships/image" Target="../media/image36.png"/><Relationship Id="rId21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12.svg"/><Relationship Id="rId17" Type="http://schemas.openxmlformats.org/officeDocument/2006/relationships/image" Target="../media/image31.png"/><Relationship Id="rId2" Type="http://schemas.openxmlformats.org/officeDocument/2006/relationships/image" Target="../media/image35.jpg"/><Relationship Id="rId16" Type="http://schemas.openxmlformats.org/officeDocument/2006/relationships/image" Target="../media/image16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11.png"/><Relationship Id="rId5" Type="http://schemas.openxmlformats.org/officeDocument/2006/relationships/image" Target="../media/image38.png"/><Relationship Id="rId15" Type="http://schemas.openxmlformats.org/officeDocument/2006/relationships/image" Target="../media/image15.png"/><Relationship Id="rId23" Type="http://schemas.openxmlformats.org/officeDocument/2006/relationships/image" Target="../media/image8.png"/><Relationship Id="rId10" Type="http://schemas.openxmlformats.org/officeDocument/2006/relationships/image" Target="../media/image5.svg"/><Relationship Id="rId19" Type="http://schemas.openxmlformats.org/officeDocument/2006/relationships/image" Target="../media/image33.png"/><Relationship Id="rId4" Type="http://schemas.openxmlformats.org/officeDocument/2006/relationships/image" Target="../media/image37.svg"/><Relationship Id="rId9" Type="http://schemas.openxmlformats.org/officeDocument/2006/relationships/image" Target="../media/image4.png"/><Relationship Id="rId14" Type="http://schemas.openxmlformats.org/officeDocument/2006/relationships/image" Target="../media/image30.svg"/><Relationship Id="rId22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8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7.jpeg"/><Relationship Id="rId10" Type="http://schemas.openxmlformats.org/officeDocument/2006/relationships/image" Target="../media/image8.png"/><Relationship Id="rId4" Type="http://schemas.openxmlformats.org/officeDocument/2006/relationships/image" Target="../media/image46.jpe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image" Target="../media/image51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4" Type="http://schemas.openxmlformats.org/officeDocument/2006/relationships/image" Target="../media/image41.sv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1.png"/><Relationship Id="rId18" Type="http://schemas.openxmlformats.org/officeDocument/2006/relationships/image" Target="../media/image21.svg"/><Relationship Id="rId3" Type="http://schemas.openxmlformats.org/officeDocument/2006/relationships/image" Target="../media/image40.png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0.png"/><Relationship Id="rId2" Type="http://schemas.openxmlformats.org/officeDocument/2006/relationships/image" Target="../media/image52.png"/><Relationship Id="rId16" Type="http://schemas.openxmlformats.org/officeDocument/2006/relationships/image" Target="../media/image3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19" Type="http://schemas.openxmlformats.org/officeDocument/2006/relationships/image" Target="../media/image27.png"/><Relationship Id="rId4" Type="http://schemas.openxmlformats.org/officeDocument/2006/relationships/image" Target="../media/image41.sv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0.svg"/><Relationship Id="rId17" Type="http://schemas.openxmlformats.org/officeDocument/2006/relationships/image" Target="../media/image8.png"/><Relationship Id="rId2" Type="http://schemas.openxmlformats.org/officeDocument/2006/relationships/image" Target="../media/image53.jpe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5" Type="http://schemas.openxmlformats.org/officeDocument/2006/relationships/image" Target="../media/image55.png"/><Relationship Id="rId10" Type="http://schemas.openxmlformats.org/officeDocument/2006/relationships/image" Target="../media/image12.svg"/><Relationship Id="rId4" Type="http://schemas.openxmlformats.org/officeDocument/2006/relationships/image" Target="../media/image54.svg"/><Relationship Id="rId9" Type="http://schemas.openxmlformats.org/officeDocument/2006/relationships/image" Target="../media/image11.pn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8.png"/><Relationship Id="rId18" Type="http://schemas.microsoft.com/office/2007/relationships/hdphoto" Target="../media/hdphoto1.wdp"/><Relationship Id="rId3" Type="http://schemas.openxmlformats.org/officeDocument/2006/relationships/image" Target="../media/image18.png"/><Relationship Id="rId21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60.png"/><Relationship Id="rId2" Type="http://schemas.openxmlformats.org/officeDocument/2006/relationships/image" Target="../media/image57.jpg"/><Relationship Id="rId16" Type="http://schemas.openxmlformats.org/officeDocument/2006/relationships/image" Target="../media/image34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33.png"/><Relationship Id="rId10" Type="http://schemas.openxmlformats.org/officeDocument/2006/relationships/image" Target="../media/image30.svg"/><Relationship Id="rId19" Type="http://schemas.openxmlformats.org/officeDocument/2006/relationships/image" Target="../media/image61.png"/><Relationship Id="rId4" Type="http://schemas.openxmlformats.org/officeDocument/2006/relationships/image" Target="../media/image19.svg"/><Relationship Id="rId9" Type="http://schemas.openxmlformats.org/officeDocument/2006/relationships/image" Target="../media/image29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ép 27">
            <a:extLst>
              <a:ext uri="{FF2B5EF4-FFF2-40B4-BE49-F238E27FC236}">
                <a16:creationId xmlns:a16="http://schemas.microsoft.com/office/drawing/2014/main" id="{B9D54A55-898B-D77A-9D46-3D806975B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2" name="Ábra 31">
            <a:extLst>
              <a:ext uri="{FF2B5EF4-FFF2-40B4-BE49-F238E27FC236}">
                <a16:creationId xmlns:a16="http://schemas.microsoft.com/office/drawing/2014/main" id="{1C3E6022-4D3A-3474-6078-DF1DFDAA0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886398" y="-2381755"/>
            <a:ext cx="2157023" cy="5810755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D41FBB19-95EA-89E6-14C0-9E3FFD930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93800" y="-1661391"/>
            <a:ext cx="6064526" cy="14144103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F714F017-7F91-C5CE-4CF5-DEACE39F1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3169482" y="5088254"/>
            <a:ext cx="1144149" cy="3082197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EB1D003D-4F9B-9A2B-BD16-F2843EE2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6962" y="0"/>
            <a:ext cx="3837292" cy="1918646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5FA7EB8F-2105-A909-2321-9A40D2D4B00E}"/>
              </a:ext>
            </a:extLst>
          </p:cNvPr>
          <p:cNvSpPr txBox="1"/>
          <p:nvPr/>
        </p:nvSpPr>
        <p:spPr>
          <a:xfrm>
            <a:off x="387178" y="5225994"/>
            <a:ext cx="127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FAFAF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femuz.hu</a:t>
            </a:r>
          </a:p>
        </p:txBody>
      </p:sp>
      <p:pic>
        <p:nvPicPr>
          <p:cNvPr id="31" name="Ábra 30">
            <a:extLst>
              <a:ext uri="{FF2B5EF4-FFF2-40B4-BE49-F238E27FC236}">
                <a16:creationId xmlns:a16="http://schemas.microsoft.com/office/drawing/2014/main" id="{C8BFA9CE-F7F3-FF12-D4A4-7EA97305E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5633" y="2315827"/>
            <a:ext cx="2157023" cy="5810755"/>
          </a:xfrm>
          <a:prstGeom prst="rect">
            <a:avLst/>
          </a:prstGeom>
        </p:spPr>
      </p:pic>
      <p:pic>
        <p:nvPicPr>
          <p:cNvPr id="33" name="Ábra 32">
            <a:extLst>
              <a:ext uri="{FF2B5EF4-FFF2-40B4-BE49-F238E27FC236}">
                <a16:creationId xmlns:a16="http://schemas.microsoft.com/office/drawing/2014/main" id="{56CE22F6-DC69-3DFA-A2CD-BE53067EE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358" y="6245821"/>
            <a:ext cx="292351" cy="787556"/>
          </a:xfrm>
          <a:prstGeom prst="rect">
            <a:avLst/>
          </a:prstGeom>
        </p:spPr>
      </p:pic>
      <p:pic>
        <p:nvPicPr>
          <p:cNvPr id="34" name="Ábra 33">
            <a:extLst>
              <a:ext uri="{FF2B5EF4-FFF2-40B4-BE49-F238E27FC236}">
                <a16:creationId xmlns:a16="http://schemas.microsoft.com/office/drawing/2014/main" id="{18C95541-3BBE-E61D-57BE-84E1A82B74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46114" y="6245820"/>
            <a:ext cx="292351" cy="787556"/>
          </a:xfrm>
          <a:prstGeom prst="rect">
            <a:avLst/>
          </a:prstGeom>
        </p:spPr>
      </p:pic>
      <p:pic>
        <p:nvPicPr>
          <p:cNvPr id="35" name="Ábra 34">
            <a:extLst>
              <a:ext uri="{FF2B5EF4-FFF2-40B4-BE49-F238E27FC236}">
                <a16:creationId xmlns:a16="http://schemas.microsoft.com/office/drawing/2014/main" id="{BCB6D35D-38B7-591F-B1D1-2654DA740D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0800000">
            <a:off x="10630899" y="5450703"/>
            <a:ext cx="292351" cy="787556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692049E5-1CEA-F815-2F43-603744D30C95}"/>
              </a:ext>
            </a:extLst>
          </p:cNvPr>
          <p:cNvSpPr/>
          <p:nvPr/>
        </p:nvSpPr>
        <p:spPr>
          <a:xfrm rot="20220720">
            <a:off x="-2825882" y="-780151"/>
            <a:ext cx="9726212" cy="3308465"/>
          </a:xfrm>
          <a:prstGeom prst="rect">
            <a:avLst/>
          </a:prstGeom>
          <a:gradFill>
            <a:gsLst>
              <a:gs pos="49000">
                <a:srgbClr val="086CBE">
                  <a:alpha val="72000"/>
                </a:srgbClr>
              </a:gs>
              <a:gs pos="100000">
                <a:srgbClr val="086CB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5618EB-049E-70F8-11B1-3783524D7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178" y="510521"/>
            <a:ext cx="9144000" cy="920621"/>
          </a:xfrm>
        </p:spPr>
        <p:txBody>
          <a:bodyPr anchor="t"/>
          <a:lstStyle/>
          <a:p>
            <a:pPr algn="l"/>
            <a:r>
              <a:rPr lang="hu-H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MŰVÉSZETMALOM 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BA623A41-1EC5-854A-70DB-35654D79913A}"/>
              </a:ext>
            </a:extLst>
          </p:cNvPr>
          <p:cNvSpPr txBox="1">
            <a:spLocks/>
          </p:cNvSpPr>
          <p:nvPr/>
        </p:nvSpPr>
        <p:spPr>
          <a:xfrm>
            <a:off x="387178" y="5619643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Közel a művészethez, </a:t>
            </a:r>
            <a:br>
              <a:rPr lang="hu-H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Szentendre szívében </a:t>
            </a:r>
          </a:p>
        </p:txBody>
      </p:sp>
    </p:spTree>
    <p:extLst>
      <p:ext uri="{BB962C8B-B14F-4D97-AF65-F5344CB8AC3E}">
        <p14:creationId xmlns:p14="http://schemas.microsoft.com/office/powerpoint/2010/main" val="39693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E82F4-CFFC-E2D4-7F69-66533ACA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>
            <a:extLst>
              <a:ext uri="{FF2B5EF4-FFF2-40B4-BE49-F238E27FC236}">
                <a16:creationId xmlns:a16="http://schemas.microsoft.com/office/drawing/2014/main" id="{8A26EF4A-2E4C-C890-F8D6-803FC8E4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6" b="24226"/>
          <a:stretch/>
        </p:blipFill>
        <p:spPr>
          <a:xfrm>
            <a:off x="-1" y="0"/>
            <a:ext cx="18636343" cy="6858000"/>
          </a:xfrm>
          <a:prstGeom prst="rect">
            <a:avLst/>
          </a:prstGeom>
        </p:spPr>
      </p:pic>
      <p:pic>
        <p:nvPicPr>
          <p:cNvPr id="31" name="Ábra 30">
            <a:extLst>
              <a:ext uri="{FF2B5EF4-FFF2-40B4-BE49-F238E27FC236}">
                <a16:creationId xmlns:a16="http://schemas.microsoft.com/office/drawing/2014/main" id="{2D0F34FE-0508-31E1-ADFA-31D275960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4547" y="-3982739"/>
            <a:ext cx="6057244" cy="16317472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A08EBC40-6AB2-3AD8-3CF9-3F9D6AE8B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267653"/>
            <a:ext cx="3460842" cy="5062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0181C3E-9EB9-4F29-1C6A-CC349AB9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4359" y="343268"/>
            <a:ext cx="3351508" cy="709808"/>
          </a:xfrm>
        </p:spPr>
        <p:txBody>
          <a:bodyPr anchor="t">
            <a:normAutofit/>
          </a:bodyPr>
          <a:lstStyle/>
          <a:p>
            <a:pPr algn="r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KONFERENCIA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82042891-8EDE-DFD3-DD9B-3552C9B7B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7B59D3C4-AB6F-A719-2057-5B3427434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948264"/>
            <a:ext cx="3460842" cy="506213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32B73272-2EB2-6853-08C0-3B8BD1B47609}"/>
              </a:ext>
            </a:extLst>
          </p:cNvPr>
          <p:cNvSpPr txBox="1">
            <a:spLocks/>
          </p:cNvSpPr>
          <p:nvPr/>
        </p:nvSpPr>
        <p:spPr>
          <a:xfrm>
            <a:off x="-1097075" y="1035650"/>
            <a:ext cx="4274224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CÉGES RENDEZVÉNY</a:t>
            </a:r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6B94CD60-3EF1-E2F6-A91C-5C7F982B24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1632674"/>
            <a:ext cx="3460842" cy="506213"/>
          </a:xfrm>
          <a:prstGeom prst="rect">
            <a:avLst/>
          </a:prstGeom>
        </p:spPr>
      </p:pic>
      <p:sp>
        <p:nvSpPr>
          <p:cNvPr id="16" name="Cím 1">
            <a:extLst>
              <a:ext uri="{FF2B5EF4-FFF2-40B4-BE49-F238E27FC236}">
                <a16:creationId xmlns:a16="http://schemas.microsoft.com/office/drawing/2014/main" id="{921BDEBE-A852-077B-1F24-38C2848368EA}"/>
              </a:ext>
            </a:extLst>
          </p:cNvPr>
          <p:cNvSpPr txBox="1">
            <a:spLocks/>
          </p:cNvSpPr>
          <p:nvPr/>
        </p:nvSpPr>
        <p:spPr>
          <a:xfrm>
            <a:off x="-174359" y="1701753"/>
            <a:ext cx="3351508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EXKLUZÍV TÁRGYALÓ</a:t>
            </a:r>
          </a:p>
        </p:txBody>
      </p:sp>
      <p:pic>
        <p:nvPicPr>
          <p:cNvPr id="18" name="Ábra 17">
            <a:extLst>
              <a:ext uri="{FF2B5EF4-FFF2-40B4-BE49-F238E27FC236}">
                <a16:creationId xmlns:a16="http://schemas.microsoft.com/office/drawing/2014/main" id="{915A93AD-5342-B0D9-4E6A-CCB0434772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" y="2309341"/>
            <a:ext cx="3460842" cy="506213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86ED476B-9139-FFD5-99AC-57D9E100CF6D}"/>
              </a:ext>
            </a:extLst>
          </p:cNvPr>
          <p:cNvSpPr txBox="1">
            <a:spLocks/>
          </p:cNvSpPr>
          <p:nvPr/>
        </p:nvSpPr>
        <p:spPr>
          <a:xfrm>
            <a:off x="-174359" y="2411471"/>
            <a:ext cx="3351508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INSPIRÁLÓ MUNKATÉR</a:t>
            </a:r>
          </a:p>
        </p:txBody>
      </p:sp>
      <p:pic>
        <p:nvPicPr>
          <p:cNvPr id="25" name="Ábra 24">
            <a:extLst>
              <a:ext uri="{FF2B5EF4-FFF2-40B4-BE49-F238E27FC236}">
                <a16:creationId xmlns:a16="http://schemas.microsoft.com/office/drawing/2014/main" id="{17559CF0-049C-9795-837C-F1DCE40E10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2928" y="6197967"/>
            <a:ext cx="292351" cy="787556"/>
          </a:xfrm>
          <a:prstGeom prst="rect">
            <a:avLst/>
          </a:prstGeom>
        </p:spPr>
      </p:pic>
      <p:pic>
        <p:nvPicPr>
          <p:cNvPr id="26" name="Ábra 25">
            <a:extLst>
              <a:ext uri="{FF2B5EF4-FFF2-40B4-BE49-F238E27FC236}">
                <a16:creationId xmlns:a16="http://schemas.microsoft.com/office/drawing/2014/main" id="{619F3D37-56D2-E30E-8C22-59992D94C3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39684" y="6197966"/>
            <a:ext cx="292351" cy="787556"/>
          </a:xfrm>
          <a:prstGeom prst="rect">
            <a:avLst/>
          </a:prstGeom>
        </p:spPr>
      </p:pic>
      <p:pic>
        <p:nvPicPr>
          <p:cNvPr id="27" name="Ábra 26">
            <a:extLst>
              <a:ext uri="{FF2B5EF4-FFF2-40B4-BE49-F238E27FC236}">
                <a16:creationId xmlns:a16="http://schemas.microsoft.com/office/drawing/2014/main" id="{4439DFDB-A480-329D-410B-3DE0458360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0800000">
            <a:off x="11424469" y="5402849"/>
            <a:ext cx="292351" cy="787556"/>
          </a:xfrm>
          <a:prstGeom prst="rect">
            <a:avLst/>
          </a:prstGeom>
        </p:spPr>
      </p:pic>
      <p:pic>
        <p:nvPicPr>
          <p:cNvPr id="28" name="Ábra 27">
            <a:extLst>
              <a:ext uri="{FF2B5EF4-FFF2-40B4-BE49-F238E27FC236}">
                <a16:creationId xmlns:a16="http://schemas.microsoft.com/office/drawing/2014/main" id="{18B37685-ABD1-89E0-650A-3E929145A5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11112928" y="4615293"/>
            <a:ext cx="292351" cy="787556"/>
          </a:xfrm>
          <a:prstGeom prst="rect">
            <a:avLst/>
          </a:prstGeom>
        </p:spPr>
      </p:pic>
      <p:pic>
        <p:nvPicPr>
          <p:cNvPr id="29" name="Ábra 28">
            <a:extLst>
              <a:ext uri="{FF2B5EF4-FFF2-40B4-BE49-F238E27FC236}">
                <a16:creationId xmlns:a16="http://schemas.microsoft.com/office/drawing/2014/main" id="{0C333EC7-7710-49B6-6B76-EEC5F68C6A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47333" y="7026302"/>
            <a:ext cx="292351" cy="787556"/>
          </a:xfrm>
          <a:prstGeom prst="rect">
            <a:avLst/>
          </a:prstGeom>
        </p:spPr>
      </p:pic>
      <p:sp>
        <p:nvSpPr>
          <p:cNvPr id="32" name="Cím 1">
            <a:extLst>
              <a:ext uri="{FF2B5EF4-FFF2-40B4-BE49-F238E27FC236}">
                <a16:creationId xmlns:a16="http://schemas.microsoft.com/office/drawing/2014/main" id="{CF365B76-90E8-D405-F527-CDB633D5D4C8}"/>
              </a:ext>
            </a:extLst>
          </p:cNvPr>
          <p:cNvSpPr txBox="1">
            <a:spLocks/>
          </p:cNvSpPr>
          <p:nvPr/>
        </p:nvSpPr>
        <p:spPr>
          <a:xfrm>
            <a:off x="8907431" y="1504623"/>
            <a:ext cx="3124604" cy="6114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hu-H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MűvészetMalom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 különleges atmoszférájában minden esemény egyedi élménnyé válik.</a:t>
            </a:r>
          </a:p>
          <a:p>
            <a:pPr algn="l">
              <a:lnSpc>
                <a:spcPct val="150000"/>
              </a:lnSpc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Macskaköves utcák, barokk homlokzatok, hangulatos Duna-parti korzó.</a:t>
            </a:r>
          </a:p>
          <a:p>
            <a:pPr algn="l">
              <a:lnSpc>
                <a:spcPct val="150000"/>
              </a:lnSpc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Rendezd meg programodat a Dunakanyar ezerarcú művészvárosában, ahol a történelem és a kortárs művészet találkozik!</a:t>
            </a:r>
          </a:p>
        </p:txBody>
      </p:sp>
    </p:spTree>
    <p:extLst>
      <p:ext uri="{BB962C8B-B14F-4D97-AF65-F5344CB8AC3E}">
        <p14:creationId xmlns:p14="http://schemas.microsoft.com/office/powerpoint/2010/main" val="39642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43229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7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  <p:bldP spid="1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BCCC-FED7-B3A6-DD15-3768005AF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5EF930F-901B-9B83-81BA-AA21B1F9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8" t="11462" b="17396"/>
          <a:stretch>
            <a:fillRect/>
          </a:stretch>
        </p:blipFill>
        <p:spPr>
          <a:xfrm>
            <a:off x="1984711" y="-1162662"/>
            <a:ext cx="12167753" cy="8095644"/>
          </a:xfrm>
          <a:prstGeom prst="rect">
            <a:avLst/>
          </a:prstGeom>
        </p:spPr>
      </p:pic>
      <p:pic>
        <p:nvPicPr>
          <p:cNvPr id="28" name="Ábra 27">
            <a:extLst>
              <a:ext uri="{FF2B5EF4-FFF2-40B4-BE49-F238E27FC236}">
                <a16:creationId xmlns:a16="http://schemas.microsoft.com/office/drawing/2014/main" id="{A4EF724A-601B-87AB-2920-40CCC3C7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3418257" y="-10153150"/>
            <a:ext cx="47018013" cy="26780785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9CE47C4E-D750-F3F1-2393-04FD6C0B3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3170" y="-10153150"/>
            <a:ext cx="14557429" cy="19608429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B8EF56FA-BC8D-5349-F95F-D56E1F0BEF4B}"/>
              </a:ext>
            </a:extLst>
          </p:cNvPr>
          <p:cNvSpPr txBox="1">
            <a:spLocks/>
          </p:cNvSpPr>
          <p:nvPr/>
        </p:nvSpPr>
        <p:spPr>
          <a:xfrm>
            <a:off x="387178" y="1143793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2000 Szentendre, </a:t>
            </a:r>
            <a:r>
              <a:rPr lang="hu-H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Bogdányi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 utca 32. </a:t>
            </a:r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16D6ABA2-6D1C-44EC-2ADC-B39684DF1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3948" y="2303795"/>
            <a:ext cx="2157023" cy="5810755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F86B17C2-B207-073A-C8C4-770445E67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315996" y="-3271277"/>
            <a:ext cx="6064526" cy="14144103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77C0C393-5BDA-7C85-4FC3-D625AFAE0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291" y="6245821"/>
            <a:ext cx="292351" cy="787556"/>
          </a:xfrm>
          <a:prstGeom prst="rect">
            <a:avLst/>
          </a:prstGeom>
        </p:spPr>
      </p:pic>
      <p:pic>
        <p:nvPicPr>
          <p:cNvPr id="18" name="Ábra 17">
            <a:extLst>
              <a:ext uri="{FF2B5EF4-FFF2-40B4-BE49-F238E27FC236}">
                <a16:creationId xmlns:a16="http://schemas.microsoft.com/office/drawing/2014/main" id="{723D1233-1436-3346-DC63-79A9552F4F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0047" y="6245820"/>
            <a:ext cx="292351" cy="787556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F5D43991-76D6-474D-9367-AB6D162E3F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814832" y="5450703"/>
            <a:ext cx="292351" cy="787556"/>
          </a:xfrm>
          <a:prstGeom prst="rect">
            <a:avLst/>
          </a:prstGeom>
        </p:spPr>
      </p:pic>
      <p:pic>
        <p:nvPicPr>
          <p:cNvPr id="21" name="Ábra 20">
            <a:extLst>
              <a:ext uri="{FF2B5EF4-FFF2-40B4-BE49-F238E27FC236}">
                <a16:creationId xmlns:a16="http://schemas.microsoft.com/office/drawing/2014/main" id="{9FE8A5AF-9BAD-DB3C-9220-96EA1AFCCE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503291" y="4663147"/>
            <a:ext cx="292351" cy="787556"/>
          </a:xfrm>
          <a:prstGeom prst="rect">
            <a:avLst/>
          </a:prstGeom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997A94CC-78EF-00D5-1AAE-6776985787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1130047" y="7608197"/>
            <a:ext cx="292351" cy="787556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id="{4E520026-0950-7D6F-38BD-B94109009E8C}"/>
              </a:ext>
            </a:extLst>
          </p:cNvPr>
          <p:cNvSpPr txBox="1">
            <a:spLocks/>
          </p:cNvSpPr>
          <p:nvPr/>
        </p:nvSpPr>
        <p:spPr>
          <a:xfrm>
            <a:off x="423822" y="1894380"/>
            <a:ext cx="5947949" cy="4963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A 19. század végén épült egykori fűrészmalom ma Magyarország egyik legkülönlegesebb, folyamatosan bővülő kiállítóhelye. A </a:t>
            </a:r>
            <a:r>
              <a:rPr lang="hu-H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MűvészetMalom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 Korniss Dezső és Deim Pál festőművészek kezdeményezésére jött létre, és 1999 júniusában nyílt meg a nagyközönség előtt. 2023-ban megújult középső szárnyában modern konferenciaterem és két galériaszinti tárgyaló kapott helyet. A téglafalak és a megőrzött ipari elemek a múlt hangulatát idézik, miközben a terek minden igényt kielégítenek a 21. századi technikai felszereltséggel. </a:t>
            </a:r>
          </a:p>
        </p:txBody>
      </p:sp>
      <p:pic>
        <p:nvPicPr>
          <p:cNvPr id="25" name="Ábra 24">
            <a:extLst>
              <a:ext uri="{FF2B5EF4-FFF2-40B4-BE49-F238E27FC236}">
                <a16:creationId xmlns:a16="http://schemas.microsoft.com/office/drawing/2014/main" id="{1EB3EFA7-7C99-3D45-0C46-43122FB751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0800000">
            <a:off x="10441958" y="-2302665"/>
            <a:ext cx="2157023" cy="581075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06DC229-3628-57E3-A337-0AF458308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592" y="498066"/>
            <a:ext cx="9144000" cy="645728"/>
          </a:xfrm>
        </p:spPr>
        <p:txBody>
          <a:bodyPr anchor="t">
            <a:normAutofit/>
          </a:bodyPr>
          <a:lstStyle/>
          <a:p>
            <a:pPr algn="l"/>
            <a:r>
              <a:rPr lang="hu-HU" sz="3600" b="1" dirty="0">
                <a:latin typeface="Verdana" panose="020B0604030504040204" pitchFamily="34" charset="0"/>
                <a:ea typeface="Verdana" panose="020B0604030504040204" pitchFamily="34" charset="0"/>
              </a:rPr>
              <a:t>MŰVÉSZETMALOM</a:t>
            </a:r>
            <a:endParaRPr lang="hu-H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81EC11A-6ADE-BEA4-4C4D-C98B4D4CB2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90834 L -4.79167E-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45486 L 4.16667E-6 -2.22222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227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2FF91-69F9-EE7B-3C7C-478E784B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4501DCE-93A8-389B-5B31-FC93EA09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r="19753"/>
          <a:stretch>
            <a:fillRect/>
          </a:stretch>
        </p:blipFill>
        <p:spPr>
          <a:xfrm>
            <a:off x="7661624" y="-9997"/>
            <a:ext cx="4546294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80320EE-0CA5-ABF5-88AF-30CF01467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r="25889"/>
          <a:stretch>
            <a:fillRect/>
          </a:stretch>
        </p:blipFill>
        <p:spPr>
          <a:xfrm>
            <a:off x="7684114" y="0"/>
            <a:ext cx="4546294" cy="6858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5402E4B-8263-D456-FA5B-63906B80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5" r="27915"/>
          <a:stretch/>
        </p:blipFill>
        <p:spPr>
          <a:xfrm>
            <a:off x="7706604" y="-9997"/>
            <a:ext cx="4546294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B1B4191-9484-60F7-61C8-9CEA57AF0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r="36721"/>
          <a:stretch>
            <a:fillRect/>
          </a:stretch>
        </p:blipFill>
        <p:spPr>
          <a:xfrm>
            <a:off x="7661794" y="-135189"/>
            <a:ext cx="4635913" cy="6993189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DB96AB71-017B-5610-06F2-0518B9EB5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155" y="-572877"/>
            <a:ext cx="5079345" cy="13683131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id="{CF08C446-11A0-599A-5823-1097B6FD566F}"/>
              </a:ext>
            </a:extLst>
          </p:cNvPr>
          <p:cNvSpPr txBox="1">
            <a:spLocks/>
          </p:cNvSpPr>
          <p:nvPr/>
        </p:nvSpPr>
        <p:spPr>
          <a:xfrm>
            <a:off x="371859" y="3432133"/>
            <a:ext cx="5947949" cy="4963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egyedi belsőépítészet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elegáns design 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korszerű hang-, vetítés- és fénytechnika 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természetes fény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közvetlen udvari kapcsolat 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9066E591-EF5E-95F9-D663-C5E1B380DC3F}"/>
              </a:ext>
            </a:extLst>
          </p:cNvPr>
          <p:cNvSpPr txBox="1">
            <a:spLocks/>
          </p:cNvSpPr>
          <p:nvPr/>
        </p:nvSpPr>
        <p:spPr>
          <a:xfrm>
            <a:off x="278815" y="1809418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b="1" dirty="0">
                <a:latin typeface="Verdana" panose="020B0604030504040204" pitchFamily="34" charset="0"/>
                <a:ea typeface="Verdana" panose="020B0604030504040204" pitchFamily="34" charset="0"/>
              </a:rPr>
              <a:t>147 m²</a:t>
            </a:r>
            <a:endParaRPr lang="hu-H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7DDBDE83-4FFB-1E5A-B5B0-8AB730911EEA}"/>
              </a:ext>
            </a:extLst>
          </p:cNvPr>
          <p:cNvSpPr txBox="1">
            <a:spLocks/>
          </p:cNvSpPr>
          <p:nvPr/>
        </p:nvSpPr>
        <p:spPr>
          <a:xfrm>
            <a:off x="357193" y="2761174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dirty="0">
                <a:latin typeface="Verdana" panose="020B0604030504040204" pitchFamily="34" charset="0"/>
                <a:ea typeface="Verdana" panose="020B0604030504040204" pitchFamily="34" charset="0"/>
              </a:rPr>
              <a:t>akár 100 főig </a:t>
            </a:r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906FA48C-EF82-C1A9-F9E8-B1D9DCFB2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0557" y="-3308007"/>
            <a:ext cx="6016129" cy="162067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5C0163D-746F-88FC-FF6D-1F7973AA1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592" y="498065"/>
            <a:ext cx="9144000" cy="920621"/>
          </a:xfrm>
        </p:spPr>
        <p:txBody>
          <a:bodyPr anchor="t">
            <a:normAutofit/>
          </a:bodyPr>
          <a:lstStyle/>
          <a:p>
            <a:pPr algn="l"/>
            <a:r>
              <a:rPr lang="hu-HU" sz="3600" b="1" dirty="0">
                <a:latin typeface="Verdana" panose="020B0604030504040204" pitchFamily="34" charset="0"/>
                <a:ea typeface="Verdana" panose="020B0604030504040204" pitchFamily="34" charset="0"/>
              </a:rPr>
              <a:t>KONFERENCIATEREM</a:t>
            </a:r>
          </a:p>
        </p:txBody>
      </p:sp>
      <p:sp>
        <p:nvSpPr>
          <p:cNvPr id="13" name="Cím 1">
            <a:extLst>
              <a:ext uri="{FF2B5EF4-FFF2-40B4-BE49-F238E27FC236}">
                <a16:creationId xmlns:a16="http://schemas.microsoft.com/office/drawing/2014/main" id="{B55BB7C5-B7B9-EC04-5A28-ADCE6CFC6C3D}"/>
              </a:ext>
            </a:extLst>
          </p:cNvPr>
          <p:cNvSpPr txBox="1">
            <a:spLocks/>
          </p:cNvSpPr>
          <p:nvPr/>
        </p:nvSpPr>
        <p:spPr>
          <a:xfrm>
            <a:off x="5651218" y="3338055"/>
            <a:ext cx="5947949" cy="4963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konferenciákhoz 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koncertekhez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előadóestekhez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kamaraszínházi produkciókhoz </a:t>
            </a:r>
          </a:p>
          <a:p>
            <a:pPr marL="285750" indent="-2857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filmvetítésekhez 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407B07C-4EC4-799B-3EE5-A809F2ED8AEE}"/>
              </a:ext>
            </a:extLst>
          </p:cNvPr>
          <p:cNvSpPr txBox="1">
            <a:spLocks/>
          </p:cNvSpPr>
          <p:nvPr/>
        </p:nvSpPr>
        <p:spPr>
          <a:xfrm>
            <a:off x="5557011" y="2761174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b="1" dirty="0">
                <a:latin typeface="Verdana" panose="020B0604030504040204" pitchFamily="34" charset="0"/>
                <a:ea typeface="Verdana" panose="020B0604030504040204" pitchFamily="34" charset="0"/>
              </a:rPr>
              <a:t>Ideális helyszín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205F945-22C3-41D2-B9BD-60E0497E7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5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3" grpId="0"/>
      <p:bldP spid="4" grpId="0"/>
      <p:bldP spid="13" grpId="0" uiExpand="1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B9749-403B-2112-7048-62741EA0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DD9FEAC-30B9-A6E6-D513-46B717C62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1617FF03-A178-BD05-4906-499AD422AF77}"/>
              </a:ext>
            </a:extLst>
          </p:cNvPr>
          <p:cNvSpPr/>
          <p:nvPr/>
        </p:nvSpPr>
        <p:spPr>
          <a:xfrm>
            <a:off x="-224444" y="-58189"/>
            <a:ext cx="12627033" cy="1248814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894544CB-D230-46CA-3A20-BEDF495C1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3948" y="2303795"/>
            <a:ext cx="2157023" cy="5810755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776E6539-C8B3-97C7-2ACA-DA8486C2B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315996" y="-3271277"/>
            <a:ext cx="6064526" cy="14144103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BC2DC089-DB40-CE4B-52EC-BA3A2875B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291" y="6245821"/>
            <a:ext cx="292351" cy="787556"/>
          </a:xfrm>
          <a:prstGeom prst="rect">
            <a:avLst/>
          </a:prstGeom>
        </p:spPr>
      </p:pic>
      <p:pic>
        <p:nvPicPr>
          <p:cNvPr id="18" name="Ábra 17">
            <a:extLst>
              <a:ext uri="{FF2B5EF4-FFF2-40B4-BE49-F238E27FC236}">
                <a16:creationId xmlns:a16="http://schemas.microsoft.com/office/drawing/2014/main" id="{74BE350C-7C55-EC72-5D8C-68EF796C68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047" y="6245820"/>
            <a:ext cx="292351" cy="787556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B7F0DDC6-E7B8-1691-470B-23A6C3A28E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14832" y="5450703"/>
            <a:ext cx="292351" cy="787556"/>
          </a:xfrm>
          <a:prstGeom prst="rect">
            <a:avLst/>
          </a:prstGeom>
        </p:spPr>
      </p:pic>
      <p:pic>
        <p:nvPicPr>
          <p:cNvPr id="21" name="Ábra 20">
            <a:extLst>
              <a:ext uri="{FF2B5EF4-FFF2-40B4-BE49-F238E27FC236}">
                <a16:creationId xmlns:a16="http://schemas.microsoft.com/office/drawing/2014/main" id="{EC4D8ACA-B1FB-2878-267F-A99DE32E2B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503291" y="4663147"/>
            <a:ext cx="292351" cy="787556"/>
          </a:xfrm>
          <a:prstGeom prst="rect">
            <a:avLst/>
          </a:prstGeom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6799255F-21B2-3252-60D9-E74BDCA620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1130047" y="7608197"/>
            <a:ext cx="292351" cy="78755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20A4A1B-985F-ADFD-9053-9FB3B6DC0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592" y="498065"/>
            <a:ext cx="9144000" cy="920621"/>
          </a:xfrm>
        </p:spPr>
        <p:txBody>
          <a:bodyPr anchor="t">
            <a:normAutofit/>
          </a:bodyPr>
          <a:lstStyle/>
          <a:p>
            <a:pPr algn="l"/>
            <a:r>
              <a:rPr lang="hu-HU" sz="3600" b="1" dirty="0">
                <a:latin typeface="Verdana" panose="020B0604030504040204" pitchFamily="34" charset="0"/>
                <a:ea typeface="Verdana" panose="020B0604030504040204" pitchFamily="34" charset="0"/>
              </a:rPr>
              <a:t>KONFERENCIATEREM</a:t>
            </a:r>
            <a:endParaRPr lang="hu-H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2492EB4E-B7D0-33D6-5355-2B24AED408CC}"/>
              </a:ext>
            </a:extLst>
          </p:cNvPr>
          <p:cNvSpPr txBox="1">
            <a:spLocks/>
          </p:cNvSpPr>
          <p:nvPr/>
        </p:nvSpPr>
        <p:spPr>
          <a:xfrm>
            <a:off x="4651948" y="4513441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dirty="0">
                <a:solidFill>
                  <a:srgbClr val="C92D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147.95 m²</a:t>
            </a:r>
            <a:endParaRPr lang="hu-HU" sz="2400" dirty="0">
              <a:solidFill>
                <a:srgbClr val="C92D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9C56D6-4B8E-7834-621E-254FB0498A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A614F-8B82-E4C0-8734-F42D2FF2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B08C4DD-5303-7C8C-1846-366CD3D98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9ABE6E92-5567-9499-183F-921AAD5F9172}"/>
              </a:ext>
            </a:extLst>
          </p:cNvPr>
          <p:cNvSpPr/>
          <p:nvPr/>
        </p:nvSpPr>
        <p:spPr>
          <a:xfrm>
            <a:off x="-224444" y="-390716"/>
            <a:ext cx="12627033" cy="1502797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E7D66887-EF38-7CD7-DCEC-837404AED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3948" y="2303795"/>
            <a:ext cx="2157023" cy="5810755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A08D4139-7142-8385-D17A-DC5CA276D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315996" y="-3271277"/>
            <a:ext cx="6064526" cy="14144103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26153890-1C8F-3782-E18D-19E4B6538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291" y="6245821"/>
            <a:ext cx="292351" cy="787556"/>
          </a:xfrm>
          <a:prstGeom prst="rect">
            <a:avLst/>
          </a:prstGeom>
        </p:spPr>
      </p:pic>
      <p:pic>
        <p:nvPicPr>
          <p:cNvPr id="18" name="Ábra 17">
            <a:extLst>
              <a:ext uri="{FF2B5EF4-FFF2-40B4-BE49-F238E27FC236}">
                <a16:creationId xmlns:a16="http://schemas.microsoft.com/office/drawing/2014/main" id="{DB3D9655-817F-B024-BE85-20E0C51C6C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047" y="6245820"/>
            <a:ext cx="292351" cy="787556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8E17B9E3-86BC-12AB-B545-4F6E6E08C8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814832" y="5450703"/>
            <a:ext cx="292351" cy="787556"/>
          </a:xfrm>
          <a:prstGeom prst="rect">
            <a:avLst/>
          </a:prstGeom>
        </p:spPr>
      </p:pic>
      <p:pic>
        <p:nvPicPr>
          <p:cNvPr id="21" name="Ábra 20">
            <a:extLst>
              <a:ext uri="{FF2B5EF4-FFF2-40B4-BE49-F238E27FC236}">
                <a16:creationId xmlns:a16="http://schemas.microsoft.com/office/drawing/2014/main" id="{FF175C0C-0626-2AAC-4C51-936003C7B6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503291" y="4663147"/>
            <a:ext cx="292351" cy="787556"/>
          </a:xfrm>
          <a:prstGeom prst="rect">
            <a:avLst/>
          </a:prstGeom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FB54D1D1-4E14-09A9-79D0-5FC7772CF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1130047" y="7608197"/>
            <a:ext cx="292351" cy="787556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D4A53848-5827-2D68-171F-D22D08C0C2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441348" y="2213804"/>
            <a:ext cx="3460842" cy="506213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BBEF4D74-37E5-8539-1B1D-4306F595F164}"/>
              </a:ext>
            </a:extLst>
          </p:cNvPr>
          <p:cNvSpPr txBox="1">
            <a:spLocks/>
          </p:cNvSpPr>
          <p:nvPr/>
        </p:nvSpPr>
        <p:spPr>
          <a:xfrm>
            <a:off x="-615706" y="2289419"/>
            <a:ext cx="3351508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KORNISS TEREM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6DF93A3A-2907-3350-A23F-2930815F04C9}"/>
              </a:ext>
            </a:extLst>
          </p:cNvPr>
          <p:cNvSpPr txBox="1">
            <a:spLocks/>
          </p:cNvSpPr>
          <p:nvPr/>
        </p:nvSpPr>
        <p:spPr>
          <a:xfrm>
            <a:off x="2147448" y="3706199"/>
            <a:ext cx="3793372" cy="4301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hu-HU" sz="1200" b="1" dirty="0" err="1">
                <a:solidFill>
                  <a:srgbClr val="7DA4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Excluzív</a:t>
            </a:r>
            <a:r>
              <a:rPr lang="hu-HU" sz="1200" b="1" dirty="0">
                <a:solidFill>
                  <a:srgbClr val="7DA4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200" b="1" dirty="0" err="1">
                <a:solidFill>
                  <a:srgbClr val="7DA4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coworking</a:t>
            </a:r>
            <a:r>
              <a:rPr lang="hu-HU" sz="1200" b="1" dirty="0">
                <a:solidFill>
                  <a:srgbClr val="7DA4D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iroda és tárgyalóterem</a:t>
            </a:r>
          </a:p>
          <a:p>
            <a:pPr algn="l">
              <a:lnSpc>
                <a:spcPct val="170000"/>
              </a:lnSpc>
            </a:pPr>
            <a:r>
              <a:rPr lang="hu-H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200" b="1" dirty="0">
                <a:latin typeface="Verdana" panose="020B0604030504040204" pitchFamily="34" charset="0"/>
                <a:ea typeface="Verdana" panose="020B0604030504040204" pitchFamily="34" charset="0"/>
              </a:rPr>
              <a:t>. 10 fő 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inspiráló, csendes környezet </a:t>
            </a:r>
            <a:b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ideális tárgyalásokhoz, prezentációkhoz, minikonferenciákhoz vagy nyugodt munkavégzéshez        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C18FC033-07AF-81B7-AFD4-69F412FF4B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8978299" y="2236499"/>
            <a:ext cx="3460842" cy="506213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BAB4D8EA-A5C8-1F3B-0679-2E749F841FF7}"/>
              </a:ext>
            </a:extLst>
          </p:cNvPr>
          <p:cNvSpPr txBox="1">
            <a:spLocks/>
          </p:cNvSpPr>
          <p:nvPr/>
        </p:nvSpPr>
        <p:spPr>
          <a:xfrm>
            <a:off x="9261991" y="2312114"/>
            <a:ext cx="3351508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DEIM TEREM</a:t>
            </a: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B6E38C3A-B121-6C6D-6FA6-A7435FC254FF}"/>
              </a:ext>
            </a:extLst>
          </p:cNvPr>
          <p:cNvSpPr txBox="1">
            <a:spLocks/>
          </p:cNvSpPr>
          <p:nvPr/>
        </p:nvSpPr>
        <p:spPr>
          <a:xfrm>
            <a:off x="6852974" y="3690893"/>
            <a:ext cx="3793372" cy="4301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hu-HU" sz="1200" b="1" dirty="0">
                <a:solidFill>
                  <a:srgbClr val="C92D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Stílusos tárgyaló, közösségi tér </a:t>
            </a:r>
          </a:p>
          <a:p>
            <a:pPr algn="l">
              <a:lnSpc>
                <a:spcPct val="170000"/>
              </a:lnSpc>
            </a:pPr>
            <a:r>
              <a:rPr lang="hu-H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200" b="1" dirty="0">
                <a:latin typeface="Verdana" panose="020B0604030504040204" pitchFamily="34" charset="0"/>
                <a:ea typeface="Verdana" panose="020B0604030504040204" pitchFamily="34" charset="0"/>
              </a:rPr>
              <a:t>. 16 fő 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alkalmas tárgyalásokra, workshopokra, kisebb céges eseményekre vagy prezentációkra 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7A77B2B7-02A4-264D-C194-85B94CFAA69A}"/>
              </a:ext>
            </a:extLst>
          </p:cNvPr>
          <p:cNvCxnSpPr/>
          <p:nvPr/>
        </p:nvCxnSpPr>
        <p:spPr>
          <a:xfrm>
            <a:off x="6096000" y="3836504"/>
            <a:ext cx="0" cy="18685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703CCE56-893B-2736-54BD-373CC2F5F2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738B-AEBA-3ECF-4502-B026FC71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8D7E4D7-AE5D-D30F-3349-625E78B07D21}"/>
              </a:ext>
            </a:extLst>
          </p:cNvPr>
          <p:cNvSpPr/>
          <p:nvPr/>
        </p:nvSpPr>
        <p:spPr>
          <a:xfrm>
            <a:off x="-3616036" y="-4114800"/>
            <a:ext cx="20864945" cy="1222935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406B554-476C-6DF8-FDFF-431A14D2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r="316"/>
          <a:stretch>
            <a:fillRect/>
          </a:stretch>
        </p:blipFill>
        <p:spPr>
          <a:xfrm>
            <a:off x="5355645" y="-409903"/>
            <a:ext cx="11109959" cy="7504386"/>
          </a:xfrm>
          <a:prstGeom prst="rect">
            <a:avLst/>
          </a:prstGeom>
        </p:spPr>
      </p:pic>
      <p:pic>
        <p:nvPicPr>
          <p:cNvPr id="28" name="Ábra 27">
            <a:extLst>
              <a:ext uri="{FF2B5EF4-FFF2-40B4-BE49-F238E27FC236}">
                <a16:creationId xmlns:a16="http://schemas.microsoft.com/office/drawing/2014/main" id="{B1494C5A-12D5-B0DA-A37C-CCF2D8F9B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458524" y="-7597860"/>
            <a:ext cx="38414417" cy="2188030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8F9A33F9-C6AD-FFF2-2100-46ECB9E5F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22798" y="-9221611"/>
            <a:ext cx="14557429" cy="19608429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32A07201-626D-E575-F3C2-472BBC9E835E}"/>
              </a:ext>
            </a:extLst>
          </p:cNvPr>
          <p:cNvSpPr txBox="1">
            <a:spLocks/>
          </p:cNvSpPr>
          <p:nvPr/>
        </p:nvSpPr>
        <p:spPr>
          <a:xfrm>
            <a:off x="387178" y="2020435"/>
            <a:ext cx="9144000" cy="920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Szeretnéd, ha rendezvényed minden részlete tökéletes lenne? </a:t>
            </a:r>
          </a:p>
        </p:txBody>
      </p:sp>
      <p:pic>
        <p:nvPicPr>
          <p:cNvPr id="14" name="Ábra 13">
            <a:extLst>
              <a:ext uri="{FF2B5EF4-FFF2-40B4-BE49-F238E27FC236}">
                <a16:creationId xmlns:a16="http://schemas.microsoft.com/office/drawing/2014/main" id="{81C9D571-5B87-AAFD-A0CF-A295D74D3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3948" y="2303795"/>
            <a:ext cx="2157023" cy="5810755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B520D54E-2321-588B-1756-2358C3D5ED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6528" y="6177983"/>
            <a:ext cx="292351" cy="787556"/>
          </a:xfrm>
          <a:prstGeom prst="rect">
            <a:avLst/>
          </a:prstGeom>
        </p:spPr>
      </p:pic>
      <p:pic>
        <p:nvPicPr>
          <p:cNvPr id="18" name="Ábra 17">
            <a:extLst>
              <a:ext uri="{FF2B5EF4-FFF2-40B4-BE49-F238E27FC236}">
                <a16:creationId xmlns:a16="http://schemas.microsoft.com/office/drawing/2014/main" id="{CAB0C0E6-5590-8EC6-8D3E-A8BF8B290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863284" y="6177982"/>
            <a:ext cx="292351" cy="787556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A1B0CBDF-FE74-49D0-8B53-43DAD7ED91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1548069" y="5382865"/>
            <a:ext cx="292351" cy="787556"/>
          </a:xfrm>
          <a:prstGeom prst="rect">
            <a:avLst/>
          </a:prstGeom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C1B615D3-E424-7FAF-A199-06DFFED4B4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1899649" y="7540359"/>
            <a:ext cx="292351" cy="787556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id="{1D03EF1B-814E-D0EC-6C25-BBED229B9EBB}"/>
              </a:ext>
            </a:extLst>
          </p:cNvPr>
          <p:cNvSpPr txBox="1">
            <a:spLocks/>
          </p:cNvSpPr>
          <p:nvPr/>
        </p:nvSpPr>
        <p:spPr>
          <a:xfrm>
            <a:off x="423822" y="2592628"/>
            <a:ext cx="5947949" cy="4963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profi fotós és videós szolgáltatás </a:t>
            </a:r>
          </a:p>
          <a:p>
            <a:pPr marL="171450" indent="-1714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egyedi múzeumshop-ajándékcsomagok </a:t>
            </a:r>
          </a:p>
          <a:p>
            <a:pPr marL="171450" indent="-1714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exkluzív tárlatvezetések a Ferenczy Múzeumi Centrum kiállításain </a:t>
            </a:r>
          </a:p>
          <a:p>
            <a:pPr marL="171450" indent="-1714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állófogadás, ebéd vagy vacsora </a:t>
            </a:r>
            <a:r>
              <a:rPr lang="hu-H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catering</a:t>
            </a: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 partnereinkkel </a:t>
            </a:r>
          </a:p>
          <a:p>
            <a:pPr marL="171450" indent="-17145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</a:rPr>
              <a:t>technikai szolgáltatások – hangosítás, fénytechnika, vetítés </a:t>
            </a:r>
          </a:p>
        </p:txBody>
      </p:sp>
      <p:pic>
        <p:nvPicPr>
          <p:cNvPr id="25" name="Ábra 24">
            <a:extLst>
              <a:ext uri="{FF2B5EF4-FFF2-40B4-BE49-F238E27FC236}">
                <a16:creationId xmlns:a16="http://schemas.microsoft.com/office/drawing/2014/main" id="{EB8920A0-9EC8-2D08-22E8-25DDF49E58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10436568" y="-2322773"/>
            <a:ext cx="2157023" cy="581075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B6A29F4-6998-ED13-042F-94C8D500C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757" y="498065"/>
            <a:ext cx="9144000" cy="920621"/>
          </a:xfrm>
        </p:spPr>
        <p:txBody>
          <a:bodyPr anchor="t">
            <a:noAutofit/>
          </a:bodyPr>
          <a:lstStyle/>
          <a:p>
            <a:pPr algn="l"/>
            <a:r>
              <a:rPr lang="hu-HU" sz="4400" b="1" dirty="0">
                <a:latin typeface="Verdana" panose="020B0604030504040204" pitchFamily="34" charset="0"/>
                <a:ea typeface="Verdana" panose="020B0604030504040204" pitchFamily="34" charset="0"/>
              </a:rPr>
              <a:t>KIEGÉSZÍTŐ</a:t>
            </a:r>
            <a:br>
              <a:rPr lang="hu-HU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4400" b="1" dirty="0">
                <a:latin typeface="Verdana" panose="020B0604030504040204" pitchFamily="34" charset="0"/>
                <a:ea typeface="Verdana" panose="020B0604030504040204" pitchFamily="34" charset="0"/>
              </a:rPr>
              <a:t>SZOLGÁLTATÁSAINK</a:t>
            </a:r>
            <a:endParaRPr lang="hu-HU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E90C33A-873A-ACDC-A532-6E58F0215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8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90833 L -4.79167E-6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1.48148E-6 L -0.325 1.48148E-6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5B1B6-6FE6-8D81-3320-72D65BF85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A9605EAE-F137-9884-59A8-6FEE1B58C265}"/>
              </a:ext>
            </a:extLst>
          </p:cNvPr>
          <p:cNvSpPr/>
          <p:nvPr/>
        </p:nvSpPr>
        <p:spPr>
          <a:xfrm>
            <a:off x="-879231" y="-1500554"/>
            <a:ext cx="18472287" cy="9050216"/>
          </a:xfrm>
          <a:prstGeom prst="rect">
            <a:avLst/>
          </a:prstGeom>
          <a:solidFill>
            <a:srgbClr val="FAFA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A5DD94AE-38BC-14FE-1559-0D99DCFFB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7" t="21173" r="-47787" b="21173"/>
          <a:stretch>
            <a:fillRect/>
          </a:stretch>
        </p:blipFill>
        <p:spPr>
          <a:xfrm>
            <a:off x="7929747" y="0"/>
            <a:ext cx="17842946" cy="685800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77FFE42B-EC5D-2077-41B0-9121AD741362}"/>
              </a:ext>
            </a:extLst>
          </p:cNvPr>
          <p:cNvSpPr/>
          <p:nvPr/>
        </p:nvSpPr>
        <p:spPr>
          <a:xfrm>
            <a:off x="-2215880" y="6995445"/>
            <a:ext cx="17514277" cy="7321435"/>
          </a:xfrm>
          <a:prstGeom prst="rect">
            <a:avLst/>
          </a:prstGeom>
          <a:solidFill>
            <a:srgbClr val="25215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1" name="Ábra 30">
            <a:extLst>
              <a:ext uri="{FF2B5EF4-FFF2-40B4-BE49-F238E27FC236}">
                <a16:creationId xmlns:a16="http://schemas.microsoft.com/office/drawing/2014/main" id="{0DC1C8D0-529B-CE49-C713-F5130961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1016" y="-5375975"/>
            <a:ext cx="6155899" cy="16583237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D18A0E4F-884A-1F45-98E9-A84C7B516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35245" y="638401"/>
            <a:ext cx="6160031" cy="90102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D6648B8-6D0E-FDAA-81E6-CBD67A962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57449" y="800560"/>
            <a:ext cx="4789482" cy="901020"/>
          </a:xfrm>
        </p:spPr>
        <p:txBody>
          <a:bodyPr anchor="t">
            <a:normAutofit/>
          </a:bodyPr>
          <a:lstStyle/>
          <a:p>
            <a:pPr algn="r">
              <a:lnSpc>
                <a:spcPct val="100000"/>
              </a:lnSpc>
            </a:pP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VELÜK DOLGOZTUNK </a:t>
            </a:r>
            <a:b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MÁR EGYÜTT </a:t>
            </a:r>
          </a:p>
        </p:txBody>
      </p:sp>
      <p:pic>
        <p:nvPicPr>
          <p:cNvPr id="25" name="Ábra 24">
            <a:extLst>
              <a:ext uri="{FF2B5EF4-FFF2-40B4-BE49-F238E27FC236}">
                <a16:creationId xmlns:a16="http://schemas.microsoft.com/office/drawing/2014/main" id="{237C31D2-B33A-C3C6-E5C7-A59F8521F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2125" y="6197967"/>
            <a:ext cx="292351" cy="787556"/>
          </a:xfrm>
          <a:prstGeom prst="rect">
            <a:avLst/>
          </a:prstGeom>
        </p:spPr>
      </p:pic>
      <p:pic>
        <p:nvPicPr>
          <p:cNvPr id="26" name="Ábra 25">
            <a:extLst>
              <a:ext uri="{FF2B5EF4-FFF2-40B4-BE49-F238E27FC236}">
                <a16:creationId xmlns:a16="http://schemas.microsoft.com/office/drawing/2014/main" id="{4B21FDED-D27D-DC64-67D7-B2FF6AEE6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78881" y="6197966"/>
            <a:ext cx="292351" cy="787556"/>
          </a:xfrm>
          <a:prstGeom prst="rect">
            <a:avLst/>
          </a:prstGeom>
        </p:spPr>
      </p:pic>
      <p:pic>
        <p:nvPicPr>
          <p:cNvPr id="27" name="Ábra 26">
            <a:extLst>
              <a:ext uri="{FF2B5EF4-FFF2-40B4-BE49-F238E27FC236}">
                <a16:creationId xmlns:a16="http://schemas.microsoft.com/office/drawing/2014/main" id="{E1ED127E-03E6-3B76-D479-A6B586125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1263666" y="5402849"/>
            <a:ext cx="292351" cy="787556"/>
          </a:xfrm>
          <a:prstGeom prst="rect">
            <a:avLst/>
          </a:prstGeom>
        </p:spPr>
      </p:pic>
      <p:pic>
        <p:nvPicPr>
          <p:cNvPr id="28" name="Ábra 27">
            <a:extLst>
              <a:ext uri="{FF2B5EF4-FFF2-40B4-BE49-F238E27FC236}">
                <a16:creationId xmlns:a16="http://schemas.microsoft.com/office/drawing/2014/main" id="{F9D20D76-BD63-1423-F47C-3F7F31AB1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0952125" y="4615293"/>
            <a:ext cx="292351" cy="787556"/>
          </a:xfrm>
          <a:prstGeom prst="rect">
            <a:avLst/>
          </a:prstGeom>
        </p:spPr>
      </p:pic>
      <p:pic>
        <p:nvPicPr>
          <p:cNvPr id="29" name="Ábra 28">
            <a:extLst>
              <a:ext uri="{FF2B5EF4-FFF2-40B4-BE49-F238E27FC236}">
                <a16:creationId xmlns:a16="http://schemas.microsoft.com/office/drawing/2014/main" id="{5154D96E-0D0B-E552-6CFD-69478F070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86530" y="7026302"/>
            <a:ext cx="292351" cy="787556"/>
          </a:xfrm>
          <a:prstGeom prst="rect">
            <a:avLst/>
          </a:prstGeom>
        </p:spPr>
      </p:pic>
      <p:sp>
        <p:nvSpPr>
          <p:cNvPr id="32" name="Cím 1">
            <a:extLst>
              <a:ext uri="{FF2B5EF4-FFF2-40B4-BE49-F238E27FC236}">
                <a16:creationId xmlns:a16="http://schemas.microsoft.com/office/drawing/2014/main" id="{008ECF1D-25A3-CDDD-32A4-E0ADEE645941}"/>
              </a:ext>
            </a:extLst>
          </p:cNvPr>
          <p:cNvSpPr txBox="1">
            <a:spLocks/>
          </p:cNvSpPr>
          <p:nvPr/>
        </p:nvSpPr>
        <p:spPr>
          <a:xfrm>
            <a:off x="3763192" y="5010583"/>
            <a:ext cx="5739308" cy="6114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</a:rPr>
              <a:t>malom@muzeumicentrum.hu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74A44C2-AD84-E39D-A782-6D783806CA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6619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" t="6830" r="73177" b="40478"/>
          <a:stretch>
            <a:fillRect/>
          </a:stretch>
        </p:blipFill>
        <p:spPr>
          <a:xfrm>
            <a:off x="3452679" y="524469"/>
            <a:ext cx="2216484" cy="2618892"/>
          </a:xfrm>
          <a:prstGeom prst="rect">
            <a:avLst/>
          </a:prstGeom>
        </p:spPr>
      </p:pic>
      <p:pic>
        <p:nvPicPr>
          <p:cNvPr id="6" name="Ábra 5">
            <a:extLst>
              <a:ext uri="{FF2B5EF4-FFF2-40B4-BE49-F238E27FC236}">
                <a16:creationId xmlns:a16="http://schemas.microsoft.com/office/drawing/2014/main" id="{660FFD54-83C9-F16C-2B8D-F8315FF146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53780" y="5070788"/>
            <a:ext cx="3460842" cy="506213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6DA1A219-D2EE-5064-9F6D-728B04B44933}"/>
              </a:ext>
            </a:extLst>
          </p:cNvPr>
          <p:cNvSpPr txBox="1">
            <a:spLocks/>
          </p:cNvSpPr>
          <p:nvPr/>
        </p:nvSpPr>
        <p:spPr>
          <a:xfrm>
            <a:off x="-619475" y="5187290"/>
            <a:ext cx="3351508" cy="709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ÁRAJÁNLAT</a:t>
            </a:r>
            <a:endParaRPr lang="hu-H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7B7973E-F2C1-7DB6-5F99-28D4567F95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204" y="-295133"/>
            <a:ext cx="3078842" cy="153942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D36E8D7-BA43-9360-F175-EB9C63EBA7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6619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6" t="6830" r="47509" b="40478"/>
          <a:stretch>
            <a:fillRect/>
          </a:stretch>
        </p:blipFill>
        <p:spPr>
          <a:xfrm>
            <a:off x="3527397" y="2491226"/>
            <a:ext cx="2216484" cy="26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2.06432E-16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269</Words>
  <Application>Microsoft Office PowerPoint</Application>
  <PresentationFormat>Szélesvásznú</PresentationFormat>
  <Paragraphs>45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Wingdings</vt:lpstr>
      <vt:lpstr>Office-téma</vt:lpstr>
      <vt:lpstr>MŰVÉSZETMALOM </vt:lpstr>
      <vt:lpstr>KONFERENCIA</vt:lpstr>
      <vt:lpstr>MŰVÉSZETMALOM</vt:lpstr>
      <vt:lpstr>KONFERENCIATEREM</vt:lpstr>
      <vt:lpstr>KONFERENCIATEREM</vt:lpstr>
      <vt:lpstr>PowerPoint-bemutató</vt:lpstr>
      <vt:lpstr>KIEGÉSZÍTŐ SZOLGÁLTATÁSAINK</vt:lpstr>
      <vt:lpstr>VELÜK DOLGOZTUNK  MÁR EGYÜTT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Nádler László</dc:creator>
  <cp:lastModifiedBy>Ribár Kitti</cp:lastModifiedBy>
  <cp:revision>53</cp:revision>
  <dcterms:created xsi:type="dcterms:W3CDTF">2026-02-03T07:05:32Z</dcterms:created>
  <dcterms:modified xsi:type="dcterms:W3CDTF">2026-03-18T12:39:20Z</dcterms:modified>
</cp:coreProperties>
</file>